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6" r:id="rId1"/>
  </p:sldMasterIdLst>
  <p:sldIdLst>
    <p:sldId id="256" r:id="rId2"/>
    <p:sldId id="257" r:id="rId3"/>
    <p:sldId id="261" r:id="rId4"/>
    <p:sldId id="258" r:id="rId5"/>
    <p:sldId id="266" r:id="rId6"/>
    <p:sldId id="259" r:id="rId7"/>
    <p:sldId id="265" r:id="rId8"/>
    <p:sldId id="263" r:id="rId9"/>
    <p:sldId id="262" r:id="rId10"/>
    <p:sldId id="267" r:id="rId11"/>
    <p:sldId id="268" r:id="rId12"/>
    <p:sldId id="271" r:id="rId13"/>
    <p:sldId id="269" r:id="rId14"/>
    <p:sldId id="272" r:id="rId15"/>
    <p:sldId id="270" r:id="rId16"/>
    <p:sldId id="274" r:id="rId17"/>
    <p:sldId id="27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74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041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674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138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040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348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357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444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430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169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092564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954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358538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145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2594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540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8927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  <p:sldLayoutId id="2147483809" r:id="rId13"/>
    <p:sldLayoutId id="2147483810" r:id="rId14"/>
    <p:sldLayoutId id="2147483811" r:id="rId15"/>
    <p:sldLayoutId id="21474838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albumentations.ai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mailto:F.BaghaeiNaeini@Kingston.ac.uk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fariborz.io/" TargetMode="External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C6D17-068C-43E3-B4DD-17A65A03EF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9976" y="2729274"/>
            <a:ext cx="7766936" cy="1646302"/>
          </a:xfrm>
        </p:spPr>
        <p:txBody>
          <a:bodyPr>
            <a:normAutofit fontScale="90000"/>
          </a:bodyPr>
          <a:lstStyle/>
          <a:p>
            <a:pPr algn="ctr"/>
            <a:r>
              <a:rPr lang="en-US" b="0" i="0" dirty="0">
                <a:solidFill>
                  <a:schemeClr val="tx1">
                    <a:lumMod val="95000"/>
                  </a:schemeClr>
                </a:solidFill>
                <a:effectLst/>
                <a:latin typeface="Calibri" panose="020F0502020204030204" pitchFamily="34" charset="0"/>
              </a:rPr>
              <a:t>Machine Learning in the Real World - Life Cycle and Engineering Practice</a:t>
            </a:r>
            <a:endParaRPr lang="en-GB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5B49C2-94B0-454C-91DD-D47E0D8F76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1781" y="4515041"/>
            <a:ext cx="7197726" cy="1405467"/>
          </a:xfrm>
        </p:spPr>
        <p:txBody>
          <a:bodyPr/>
          <a:lstStyle/>
          <a:p>
            <a:r>
              <a:rPr lang="en-GB" dirty="0"/>
              <a:t>Dr Fariborz Baghaei Naeini</a:t>
            </a:r>
          </a:p>
        </p:txBody>
      </p:sp>
      <p:pic>
        <p:nvPicPr>
          <p:cNvPr id="1026" name="Picture 2" descr="Kingston University London - A UK-based university which features in the  latest QS World University Rankings league table of the world's top  universities">
            <a:extLst>
              <a:ext uri="{FF2B5EF4-FFF2-40B4-BE49-F238E27FC236}">
                <a16:creationId xmlns:a16="http://schemas.microsoft.com/office/drawing/2014/main" id="{7EC581EA-427F-42F2-897A-BC6ABD4CD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249767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5838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A28FB-60D6-42E5-BBA2-0C0FE09D8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My Journey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CC4C8-E239-437A-8A04-F075D520F8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MSc Embedded Systems (2016-2017)</a:t>
            </a:r>
          </a:p>
          <a:p>
            <a:pPr lvl="1"/>
            <a:r>
              <a:rPr lang="en-GB" dirty="0"/>
              <a:t>Joint MSc project with </a:t>
            </a:r>
            <a:r>
              <a:rPr lang="en-GB" dirty="0" err="1"/>
              <a:t>Micrima</a:t>
            </a:r>
            <a:r>
              <a:rPr lang="en-GB" dirty="0"/>
              <a:t> Ltd Bristol</a:t>
            </a:r>
          </a:p>
          <a:p>
            <a:r>
              <a:rPr lang="en-GB" dirty="0"/>
              <a:t>PhD: Neuromorphic Vision-based Tactile Sensor (2017-2020)</a:t>
            </a:r>
          </a:p>
          <a:p>
            <a:pPr lvl="1"/>
            <a:r>
              <a:rPr lang="en-GB" dirty="0"/>
              <a:t>Supervisory Team: Prof Dimitrios Makris, Dr Yahya Zweiri</a:t>
            </a:r>
          </a:p>
          <a:p>
            <a:pPr lvl="1"/>
            <a:r>
              <a:rPr lang="en-GB" dirty="0"/>
              <a:t>Summer school BMVC (2017)</a:t>
            </a:r>
          </a:p>
          <a:p>
            <a:pPr lvl="1"/>
            <a:r>
              <a:rPr lang="en-GB" dirty="0"/>
              <a:t>Game-Theory Group</a:t>
            </a:r>
          </a:p>
          <a:p>
            <a:pPr lvl="1"/>
            <a:r>
              <a:rPr lang="en-GB" dirty="0"/>
              <a:t>Graduate Teaching Assistant</a:t>
            </a:r>
          </a:p>
          <a:p>
            <a:pPr lvl="1"/>
            <a:r>
              <a:rPr lang="en-GB" dirty="0"/>
              <a:t>Joined </a:t>
            </a:r>
            <a:r>
              <a:rPr lang="en-GB" dirty="0" err="1"/>
              <a:t>Ipsotek</a:t>
            </a:r>
            <a:r>
              <a:rPr lang="en-GB" dirty="0"/>
              <a:t> (2018)</a:t>
            </a:r>
          </a:p>
          <a:p>
            <a:pPr lvl="1"/>
            <a:r>
              <a:rPr lang="en-GB" dirty="0"/>
              <a:t>Currently AI Product Manager at </a:t>
            </a:r>
            <a:r>
              <a:rPr lang="en-GB" dirty="0" err="1"/>
              <a:t>Ipsotek</a:t>
            </a:r>
            <a:r>
              <a:rPr lang="en-GB" dirty="0"/>
              <a:t> (an Atos Company)</a:t>
            </a:r>
          </a:p>
        </p:txBody>
      </p:sp>
      <p:pic>
        <p:nvPicPr>
          <p:cNvPr id="19" name="Picture 2" descr="Kingston University London - A UK-based university which features in the  latest QS World University Rankings league table of the world's top  universities">
            <a:extLst>
              <a:ext uri="{FF2B5EF4-FFF2-40B4-BE49-F238E27FC236}">
                <a16:creationId xmlns:a16="http://schemas.microsoft.com/office/drawing/2014/main" id="{ED32160C-CE97-4A18-8987-6B65678E9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207" y="215900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7827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27F72-C0A8-4EDA-B42B-1942560B0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ML can do everything but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19D92B-D9D0-4BFC-9D5B-C23D2A32A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400" dirty="0"/>
              <a:t>87% of ML Projects Fail </a:t>
            </a:r>
            <a:r>
              <a:rPr lang="en-GB" sz="1600" dirty="0"/>
              <a:t>(VentureBeat 2019)</a:t>
            </a:r>
            <a:endParaRPr lang="en-GB" sz="44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5645E51-6006-4038-84D8-3CD9BEF43AF5}"/>
              </a:ext>
            </a:extLst>
          </p:cNvPr>
          <p:cNvSpPr txBox="1">
            <a:spLocks/>
          </p:cNvSpPr>
          <p:nvPr/>
        </p:nvSpPr>
        <p:spPr>
          <a:xfrm>
            <a:off x="5606833" y="3915398"/>
            <a:ext cx="1453390" cy="78478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dirty="0"/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3890924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31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33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4" name="Isosceles Triangle 35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8B6F1B-315A-4671-9719-389A98CD4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anchor="ctr"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Machine Learning is </a:t>
            </a:r>
            <a:r>
              <a:rPr lang="en-GB" b="1" dirty="0"/>
              <a:t>Data Driven!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555B6C-4E10-4078-97FD-BAE186277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54" y="2160590"/>
            <a:ext cx="3973943" cy="3440110"/>
          </a:xfrm>
        </p:spPr>
        <p:txBody>
          <a:bodyPr>
            <a:normAutofit/>
          </a:bodyPr>
          <a:lstStyle/>
          <a:p>
            <a:pPr marL="342900" indent="-342900"/>
            <a:r>
              <a:rPr lang="en-GB" b="1" dirty="0">
                <a:solidFill>
                  <a:schemeClr val="accent1"/>
                </a:solidFill>
              </a:rPr>
              <a:t>Data</a:t>
            </a:r>
            <a:r>
              <a:rPr lang="en-GB" dirty="0">
                <a:solidFill>
                  <a:schemeClr val="bg1"/>
                </a:solidFill>
              </a:rPr>
              <a:t> is a new oil and valuable asset of each organisation</a:t>
            </a:r>
          </a:p>
          <a:p>
            <a:r>
              <a:rPr lang="en-GB" b="1" dirty="0">
                <a:solidFill>
                  <a:schemeClr val="accent1"/>
                </a:solidFill>
              </a:rPr>
              <a:t>Data</a:t>
            </a:r>
            <a:r>
              <a:rPr lang="en-GB" dirty="0">
                <a:solidFill>
                  <a:schemeClr val="bg1"/>
                </a:solidFill>
              </a:rPr>
              <a:t> is the raw and unprocessed facts, </a:t>
            </a:r>
            <a:r>
              <a:rPr lang="en-GB" b="1" dirty="0">
                <a:solidFill>
                  <a:schemeClr val="accent1"/>
                </a:solidFill>
              </a:rPr>
              <a:t>insight</a:t>
            </a:r>
            <a:r>
              <a:rPr lang="en-GB" dirty="0">
                <a:solidFill>
                  <a:schemeClr val="bg1"/>
                </a:solidFill>
              </a:rPr>
              <a:t> is gained by analysing data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55" name="Isosceles Triangle 37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BD77D1AD-5D22-402E-A0E1-22FB7555FED9}"/>
              </a:ext>
            </a:extLst>
          </p:cNvPr>
          <p:cNvSpPr/>
          <p:nvPr/>
        </p:nvSpPr>
        <p:spPr>
          <a:xfrm>
            <a:off x="231336" y="4111324"/>
            <a:ext cx="1538111" cy="6544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Raw data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B3BB69C0-4FA8-4D99-A67E-9D8202B3191D}"/>
              </a:ext>
            </a:extLst>
          </p:cNvPr>
          <p:cNvSpPr/>
          <p:nvPr/>
        </p:nvSpPr>
        <p:spPr>
          <a:xfrm>
            <a:off x="2983033" y="4111324"/>
            <a:ext cx="1903072" cy="6544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/>
              <a:t>Processed data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6824601-C661-4D69-8415-690D0A1F6655}"/>
              </a:ext>
            </a:extLst>
          </p:cNvPr>
          <p:cNvCxnSpPr>
            <a:cxnSpLocks/>
            <a:stCxn id="29" idx="3"/>
          </p:cNvCxnSpPr>
          <p:nvPr/>
        </p:nvCxnSpPr>
        <p:spPr>
          <a:xfrm>
            <a:off x="1769447" y="4438536"/>
            <a:ext cx="12135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6B29528C-421C-4A79-B7F5-6D8B4F1AE9DE}"/>
              </a:ext>
            </a:extLst>
          </p:cNvPr>
          <p:cNvSpPr txBox="1"/>
          <p:nvPr/>
        </p:nvSpPr>
        <p:spPr>
          <a:xfrm>
            <a:off x="1725581" y="4126874"/>
            <a:ext cx="12811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chemeClr val="bg1">
                    <a:lumMod val="95000"/>
                  </a:schemeClr>
                </a:solidFill>
              </a:rPr>
              <a:t>Data scientist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12F461D-9F09-48D9-97B7-9858896285A6}"/>
              </a:ext>
            </a:extLst>
          </p:cNvPr>
          <p:cNvCxnSpPr>
            <a:cxnSpLocks/>
          </p:cNvCxnSpPr>
          <p:nvPr/>
        </p:nvCxnSpPr>
        <p:spPr>
          <a:xfrm>
            <a:off x="382180" y="5283072"/>
            <a:ext cx="12135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FE005568-8E6A-4DB5-8675-46A1DFE96EF3}"/>
              </a:ext>
            </a:extLst>
          </p:cNvPr>
          <p:cNvSpPr/>
          <p:nvPr/>
        </p:nvSpPr>
        <p:spPr>
          <a:xfrm>
            <a:off x="1663300" y="4955859"/>
            <a:ext cx="1538111" cy="7082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/>
              <a:t>Train AI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EBE9146-FB4A-4D03-A7CC-3A40E6D89C2E}"/>
              </a:ext>
            </a:extLst>
          </p:cNvPr>
          <p:cNvSpPr txBox="1"/>
          <p:nvPr/>
        </p:nvSpPr>
        <p:spPr>
          <a:xfrm>
            <a:off x="306472" y="4971410"/>
            <a:ext cx="12811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chemeClr val="bg1">
                    <a:lumMod val="95000"/>
                  </a:schemeClr>
                </a:solidFill>
              </a:rPr>
              <a:t>Data scientist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0D5348F-7460-43E0-904B-54EF7173BD7A}"/>
              </a:ext>
            </a:extLst>
          </p:cNvPr>
          <p:cNvSpPr txBox="1"/>
          <p:nvPr/>
        </p:nvSpPr>
        <p:spPr>
          <a:xfrm>
            <a:off x="1721431" y="4440637"/>
            <a:ext cx="13099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chemeClr val="bg1">
                    <a:lumMod val="95000"/>
                  </a:schemeClr>
                </a:solidFill>
              </a:rPr>
              <a:t>Data engineer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4B1F1DC-BDF3-44B0-AEF4-9831E513B47F}"/>
              </a:ext>
            </a:extLst>
          </p:cNvPr>
          <p:cNvSpPr txBox="1"/>
          <p:nvPr/>
        </p:nvSpPr>
        <p:spPr>
          <a:xfrm>
            <a:off x="347553" y="5285173"/>
            <a:ext cx="11510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chemeClr val="bg1">
                    <a:lumMod val="95000"/>
                  </a:schemeClr>
                </a:solidFill>
              </a:rPr>
              <a:t>ML engineer</a:t>
            </a:r>
          </a:p>
        </p:txBody>
      </p:sp>
      <p:pic>
        <p:nvPicPr>
          <p:cNvPr id="45" name="Picture 44" descr="Chart&#10;&#10;Description automatically generated">
            <a:extLst>
              <a:ext uri="{FF2B5EF4-FFF2-40B4-BE49-F238E27FC236}">
                <a16:creationId xmlns:a16="http://schemas.microsoft.com/office/drawing/2014/main" id="{DB9D6C02-AACD-4BE1-82DE-4C0DC00BFD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6893" y="842253"/>
            <a:ext cx="5494501" cy="5550001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212577DF-E6ED-4659-9BA9-667EEAF8425E}"/>
              </a:ext>
            </a:extLst>
          </p:cNvPr>
          <p:cNvSpPr txBox="1"/>
          <p:nvPr/>
        </p:nvSpPr>
        <p:spPr>
          <a:xfrm>
            <a:off x="6155315" y="195922"/>
            <a:ext cx="61016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/>
            <a:r>
              <a:rPr lang="en-GB" sz="1800" dirty="0"/>
              <a:t>Data scientists spend more than </a:t>
            </a:r>
            <a:r>
              <a:rPr lang="en-GB" sz="1800" b="1" dirty="0">
                <a:solidFill>
                  <a:schemeClr val="accent2"/>
                </a:solidFill>
              </a:rPr>
              <a:t>65%</a:t>
            </a:r>
            <a:r>
              <a:rPr lang="en-GB" sz="1800" b="1" dirty="0"/>
              <a:t> </a:t>
            </a:r>
            <a:r>
              <a:rPr lang="en-GB" sz="1800" dirty="0"/>
              <a:t>of their time on data (2020):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BBBD58A-1E20-4BDF-85D0-C1D939BD9F14}"/>
              </a:ext>
            </a:extLst>
          </p:cNvPr>
          <p:cNvSpPr txBox="1"/>
          <p:nvPr/>
        </p:nvSpPr>
        <p:spPr>
          <a:xfrm>
            <a:off x="5672617" y="6254334"/>
            <a:ext cx="61273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/>
              <a:t>Source: https://www.datanami.com/2020/07/06/data-prep-still-dominates-data-scientists-time-survey-finds/)</a:t>
            </a:r>
          </a:p>
        </p:txBody>
      </p:sp>
    </p:spTree>
    <p:extLst>
      <p:ext uri="{BB962C8B-B14F-4D97-AF65-F5344CB8AC3E}">
        <p14:creationId xmlns:p14="http://schemas.microsoft.com/office/powerpoint/2010/main" val="39947089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E0BF35CA-8AA0-428F-ABED-5B77A6C39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FA4A156A-791B-4BD9-8452-A798A15D22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27652CB1-59D3-4DAB-AD45-8DFB73895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ectangle 23">
              <a:extLst>
                <a:ext uri="{FF2B5EF4-FFF2-40B4-BE49-F238E27FC236}">
                  <a16:creationId xmlns:a16="http://schemas.microsoft.com/office/drawing/2014/main" id="{83539C1B-883E-4130-95FA-2A6FD3E49A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5" name="Rectangle 25">
              <a:extLst>
                <a:ext uri="{FF2B5EF4-FFF2-40B4-BE49-F238E27FC236}">
                  <a16:creationId xmlns:a16="http://schemas.microsoft.com/office/drawing/2014/main" id="{244CEE5F-144C-437F-9472-22EE3E3D1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6" name="Isosceles Triangle 75">
              <a:extLst>
                <a:ext uri="{FF2B5EF4-FFF2-40B4-BE49-F238E27FC236}">
                  <a16:creationId xmlns:a16="http://schemas.microsoft.com/office/drawing/2014/main" id="{0621BB31-AA71-4E9B-8854-3C62F162FE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7" name="Rectangle 27">
              <a:extLst>
                <a:ext uri="{FF2B5EF4-FFF2-40B4-BE49-F238E27FC236}">
                  <a16:creationId xmlns:a16="http://schemas.microsoft.com/office/drawing/2014/main" id="{5336141D-E3C6-4E7B-8923-B31C3E16F0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Rectangle 28">
              <a:extLst>
                <a:ext uri="{FF2B5EF4-FFF2-40B4-BE49-F238E27FC236}">
                  <a16:creationId xmlns:a16="http://schemas.microsoft.com/office/drawing/2014/main" id="{F113BE6F-9D13-4E70-B7AB-C8CC2546A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29">
              <a:extLst>
                <a:ext uri="{FF2B5EF4-FFF2-40B4-BE49-F238E27FC236}">
                  <a16:creationId xmlns:a16="http://schemas.microsoft.com/office/drawing/2014/main" id="{FBEB82C3-C636-4A90-B9A5-905EC38E01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0" name="Isosceles Triangle 79">
              <a:extLst>
                <a:ext uri="{FF2B5EF4-FFF2-40B4-BE49-F238E27FC236}">
                  <a16:creationId xmlns:a16="http://schemas.microsoft.com/office/drawing/2014/main" id="{646B4C4A-5A81-43CF-93ED-5FA59D5BE7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1" name="Isosceles Triangle 80">
              <a:extLst>
                <a:ext uri="{FF2B5EF4-FFF2-40B4-BE49-F238E27FC236}">
                  <a16:creationId xmlns:a16="http://schemas.microsoft.com/office/drawing/2014/main" id="{C3715C1A-EBA1-41A6-AC20-D6A7C48717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6015E5C-DE87-4BA3-AEE9-8E356F235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0018" y="587205"/>
            <a:ext cx="3497565" cy="300266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/>
              <a:t>Machine Learning Life Cycle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CE66E-CCE0-4EA1-9C2C-A651E8D09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7945" y="3943849"/>
            <a:ext cx="3179628" cy="132585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b="1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Cross-Industry Standard Process for Data Mining</a:t>
            </a:r>
          </a:p>
          <a:p>
            <a:pPr marL="0" indent="0">
              <a:buNone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(CRISP-DM)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643561E9-1291-4440-A6DF-5F15C8890C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074" name="Picture 2" descr="CRISP-DM, one AI/ML Lifecycle - Tribloom">
            <a:extLst>
              <a:ext uri="{FF2B5EF4-FFF2-40B4-BE49-F238E27FC236}">
                <a16:creationId xmlns:a16="http://schemas.microsoft.com/office/drawing/2014/main" id="{73F9370D-2282-47DD-B412-B4AC0E076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51455" y="1261330"/>
            <a:ext cx="4324501" cy="4335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8D04F82-D2C9-4098-AC59-107251818F8E}"/>
              </a:ext>
            </a:extLst>
          </p:cNvPr>
          <p:cNvSpPr txBox="1"/>
          <p:nvPr/>
        </p:nvSpPr>
        <p:spPr>
          <a:xfrm>
            <a:off x="3050849" y="3246470"/>
            <a:ext cx="61016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CRISP/DM</a:t>
            </a:r>
          </a:p>
        </p:txBody>
      </p:sp>
    </p:spTree>
    <p:extLst>
      <p:ext uri="{BB962C8B-B14F-4D97-AF65-F5344CB8AC3E}">
        <p14:creationId xmlns:p14="http://schemas.microsoft.com/office/powerpoint/2010/main" val="1740859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roup 139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4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5" name="Isosceles Triangle 144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6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7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8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9" name="Isosceles Triangle 148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0" name="Isosceles Triangle 149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5CEFA27-4072-4436-9BC8-F7CA6E4C7E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65641" y="258131"/>
            <a:ext cx="7561117" cy="6200115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6D2B15B1-36E4-4EB1-B99A-38A7E56B32B1}"/>
              </a:ext>
            </a:extLst>
          </p:cNvPr>
          <p:cNvSpPr txBox="1"/>
          <p:nvPr/>
        </p:nvSpPr>
        <p:spPr>
          <a:xfrm>
            <a:off x="4358153" y="6466713"/>
            <a:ext cx="61016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Centre for Data Analytics and Cognition</a:t>
            </a:r>
            <a:endParaRPr lang="en-GB" sz="1400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8E02CB16-1C49-4422-97D4-434C7F2AC765}"/>
              </a:ext>
            </a:extLst>
          </p:cNvPr>
          <p:cNvSpPr txBox="1"/>
          <p:nvPr/>
        </p:nvSpPr>
        <p:spPr>
          <a:xfrm>
            <a:off x="-47580" y="2988856"/>
            <a:ext cx="61016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CDAC AI Life Cycle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3130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3">
            <a:extLst>
              <a:ext uri="{FF2B5EF4-FFF2-40B4-BE49-F238E27FC236}">
                <a16:creationId xmlns:a16="http://schemas.microsoft.com/office/drawing/2014/main" id="{79276A29-6C56-447D-ABE6-C0185F80A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/>
              <a:t>Project scoping and Business understanding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944D082-151A-4E4A-A113-0F8B79869F9A}"/>
              </a:ext>
            </a:extLst>
          </p:cNvPr>
          <p:cNvSpPr txBox="1"/>
          <p:nvPr/>
        </p:nvSpPr>
        <p:spPr>
          <a:xfrm>
            <a:off x="6336287" y="2160589"/>
            <a:ext cx="36851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Project Scoping: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How many models do you need?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How much occlusion do you expect?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Light conditions?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Dynamics in the project environment?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What is the expectation accuracy?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Can this problem be solved by other methods?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 there any recorded data for the project?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What is the minimum required resolution?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EA95F0F6-0E28-4402-8906-5D1084F143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95" r="5037" b="1"/>
          <a:stretch/>
        </p:blipFill>
        <p:spPr bwMode="auto">
          <a:xfrm>
            <a:off x="677334" y="2159331"/>
            <a:ext cx="5423429" cy="3882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0896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3">
            <a:extLst>
              <a:ext uri="{FF2B5EF4-FFF2-40B4-BE49-F238E27FC236}">
                <a16:creationId xmlns:a16="http://schemas.microsoft.com/office/drawing/2014/main" id="{79276A29-6C56-447D-ABE6-C0185F80A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822" y="313816"/>
            <a:ext cx="10515600" cy="847672"/>
          </a:xfrm>
        </p:spPr>
        <p:txBody>
          <a:bodyPr>
            <a:noAutofit/>
          </a:bodyPr>
          <a:lstStyle/>
          <a:p>
            <a:r>
              <a:rPr lang="en-GB" sz="2400" b="1" dirty="0"/>
              <a:t>Data strategy , Data collection, Pre-processing and Labelling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944D082-151A-4E4A-A113-0F8B79869F9A}"/>
              </a:ext>
            </a:extLst>
          </p:cNvPr>
          <p:cNvSpPr txBox="1"/>
          <p:nvPr/>
        </p:nvSpPr>
        <p:spPr>
          <a:xfrm>
            <a:off x="295822" y="1098681"/>
            <a:ext cx="6101696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/>
              <a:t>Strategy</a:t>
            </a:r>
            <a:r>
              <a:rPr lang="en-GB" b="1" dirty="0"/>
              <a:t>:</a:t>
            </a:r>
          </a:p>
          <a:p>
            <a:endParaRPr lang="en-GB" b="1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How/When to collect data?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How long does it take?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Cost?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Quality of images and camera configurations?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What are the external factors?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How to increase data diversity?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Possible Biases in the scene/dataset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  <p:pic>
        <p:nvPicPr>
          <p:cNvPr id="22" name="Picture 4" descr="Camera, cctv, safety, security, surveillance, video icon - Download on  Iconfinder">
            <a:extLst>
              <a:ext uri="{FF2B5EF4-FFF2-40B4-BE49-F238E27FC236}">
                <a16:creationId xmlns:a16="http://schemas.microsoft.com/office/drawing/2014/main" id="{F1AF2302-1900-4158-A4F5-557BAADA8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62" y="4220398"/>
            <a:ext cx="1139952" cy="113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Camera, cctv, safety, security, surveillance, video icon - Download on  Iconfinder">
            <a:extLst>
              <a:ext uri="{FF2B5EF4-FFF2-40B4-BE49-F238E27FC236}">
                <a16:creationId xmlns:a16="http://schemas.microsoft.com/office/drawing/2014/main" id="{741E205E-AD83-48BA-96C6-916C81C396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62" y="5033815"/>
            <a:ext cx="1139952" cy="113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8A4B7FB-E60B-482C-B1F1-B760C2EED652}"/>
              </a:ext>
            </a:extLst>
          </p:cNvPr>
          <p:cNvCxnSpPr/>
          <p:nvPr/>
        </p:nvCxnSpPr>
        <p:spPr>
          <a:xfrm>
            <a:off x="1433643" y="5603791"/>
            <a:ext cx="6583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7A2E9249-68D0-43C7-A8A3-081F3EFBDC84}"/>
              </a:ext>
            </a:extLst>
          </p:cNvPr>
          <p:cNvSpPr/>
          <p:nvPr/>
        </p:nvSpPr>
        <p:spPr>
          <a:xfrm>
            <a:off x="2092011" y="5033815"/>
            <a:ext cx="1489934" cy="10269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/>
              <a:t>Processing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18C322E-EF35-47B6-82F0-639BCC0E5854}"/>
              </a:ext>
            </a:extLst>
          </p:cNvPr>
          <p:cNvCxnSpPr/>
          <p:nvPr/>
        </p:nvCxnSpPr>
        <p:spPr>
          <a:xfrm>
            <a:off x="3581945" y="5577076"/>
            <a:ext cx="6583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 descr="A picture containing text, tree, way, road&#10;&#10;Description automatically generated">
            <a:extLst>
              <a:ext uri="{FF2B5EF4-FFF2-40B4-BE49-F238E27FC236}">
                <a16:creationId xmlns:a16="http://schemas.microsoft.com/office/drawing/2014/main" id="{354604EA-10AC-4351-90A4-673917D283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1123" y="4427263"/>
            <a:ext cx="3048000" cy="2033016"/>
          </a:xfrm>
          <a:prstGeom prst="rect">
            <a:avLst/>
          </a:prstGeom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1601E16-D59D-42BE-88EF-17897826C633}"/>
              </a:ext>
            </a:extLst>
          </p:cNvPr>
          <p:cNvCxnSpPr/>
          <p:nvPr/>
        </p:nvCxnSpPr>
        <p:spPr>
          <a:xfrm>
            <a:off x="5751649" y="5547312"/>
            <a:ext cx="6583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93A65C20-6B60-43DA-911E-2119DBB9E584}"/>
              </a:ext>
            </a:extLst>
          </p:cNvPr>
          <p:cNvSpPr/>
          <p:nvPr/>
        </p:nvSpPr>
        <p:spPr>
          <a:xfrm>
            <a:off x="4261715" y="5033815"/>
            <a:ext cx="1489934" cy="10269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/>
              <a:t>Data storage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E4BCAD1-F90A-4119-877E-A596B3B222FF}"/>
              </a:ext>
            </a:extLst>
          </p:cNvPr>
          <p:cNvSpPr/>
          <p:nvPr/>
        </p:nvSpPr>
        <p:spPr>
          <a:xfrm>
            <a:off x="6431419" y="5063578"/>
            <a:ext cx="1489934" cy="10269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/>
              <a:t>Labelling by human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47C043E-A5A9-45C9-B3F1-2BE4358F006A}"/>
              </a:ext>
            </a:extLst>
          </p:cNvPr>
          <p:cNvCxnSpPr/>
          <p:nvPr/>
        </p:nvCxnSpPr>
        <p:spPr>
          <a:xfrm>
            <a:off x="7889307" y="5577076"/>
            <a:ext cx="6583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9972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C213E48-A7DE-4512-9842-ED913D3EC87F}"/>
              </a:ext>
            </a:extLst>
          </p:cNvPr>
          <p:cNvSpPr txBox="1">
            <a:spLocks/>
          </p:cNvSpPr>
          <p:nvPr/>
        </p:nvSpPr>
        <p:spPr>
          <a:xfrm>
            <a:off x="381783" y="305271"/>
            <a:ext cx="10515600" cy="8476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b="1"/>
              <a:t>Algorithm Design  and Training</a:t>
            </a:r>
            <a:endParaRPr lang="en-GB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3F3300-40A9-47A6-94D5-05727B9A5907}"/>
              </a:ext>
            </a:extLst>
          </p:cNvPr>
          <p:cNvSpPr txBox="1"/>
          <p:nvPr/>
        </p:nvSpPr>
        <p:spPr>
          <a:xfrm>
            <a:off x="218566" y="1793440"/>
            <a:ext cx="33385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Detection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Segmentation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Anomaly recognition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Key-point recognition</a:t>
            </a:r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F8D2CA-CFA5-43E6-BD6F-6518C53E3C08}"/>
              </a:ext>
            </a:extLst>
          </p:cNvPr>
          <p:cNvSpPr txBox="1"/>
          <p:nvPr/>
        </p:nvSpPr>
        <p:spPr>
          <a:xfrm>
            <a:off x="4792976" y="2999140"/>
            <a:ext cx="3338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2"/>
                </a:solidFill>
              </a:rPr>
              <a:t>Model Architecture</a:t>
            </a:r>
          </a:p>
          <a:p>
            <a:endParaRPr lang="en-GB" dirty="0"/>
          </a:p>
        </p:txBody>
      </p:sp>
      <p:pic>
        <p:nvPicPr>
          <p:cNvPr id="7" name="Picture 8" descr="NVIDIA DGX A100 - PNY Technologies">
            <a:extLst>
              <a:ext uri="{FF2B5EF4-FFF2-40B4-BE49-F238E27FC236}">
                <a16:creationId xmlns:a16="http://schemas.microsoft.com/office/drawing/2014/main" id="{45FF6285-1D05-4D7E-81FF-54D77A828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020" y="5241449"/>
            <a:ext cx="1677445" cy="1324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BFEE333-D167-48F9-B22E-5ED8F77D94A2}"/>
              </a:ext>
            </a:extLst>
          </p:cNvPr>
          <p:cNvSpPr txBox="1"/>
          <p:nvPr/>
        </p:nvSpPr>
        <p:spPr>
          <a:xfrm>
            <a:off x="211847" y="1486744"/>
            <a:ext cx="66652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accent2"/>
                </a:solidFill>
              </a:rPr>
              <a:t>How to approach the problem?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799902-046A-4079-87A4-25BFF2BC2C3C}"/>
              </a:ext>
            </a:extLst>
          </p:cNvPr>
          <p:cNvSpPr txBox="1"/>
          <p:nvPr/>
        </p:nvSpPr>
        <p:spPr>
          <a:xfrm>
            <a:off x="4792976" y="3262042"/>
            <a:ext cx="33385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Speed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Resolution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GPU power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Compatibility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Accuracy</a:t>
            </a:r>
          </a:p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D292D6-599A-4865-96B2-7ADCF01785DE}"/>
              </a:ext>
            </a:extLst>
          </p:cNvPr>
          <p:cNvSpPr txBox="1"/>
          <p:nvPr/>
        </p:nvSpPr>
        <p:spPr>
          <a:xfrm>
            <a:off x="6877105" y="4879823"/>
            <a:ext cx="29818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accent2"/>
                </a:solidFill>
              </a:rPr>
              <a:t>Training on GPU Servers</a:t>
            </a:r>
          </a:p>
          <a:p>
            <a:endParaRPr lang="en-GB" dirty="0"/>
          </a:p>
        </p:txBody>
      </p:sp>
      <p:pic>
        <p:nvPicPr>
          <p:cNvPr id="11" name="Picture 10" descr="Welcome to PyTorch Tutorials — PyTorch Tutorials 1.10.1+cu102 documentation">
            <a:extLst>
              <a:ext uri="{FF2B5EF4-FFF2-40B4-BE49-F238E27FC236}">
                <a16:creationId xmlns:a16="http://schemas.microsoft.com/office/drawing/2014/main" id="{97997351-1153-403B-83C3-C89679ABC4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05" b="28921"/>
          <a:stretch/>
        </p:blipFill>
        <p:spPr bwMode="auto">
          <a:xfrm>
            <a:off x="4872509" y="4731987"/>
            <a:ext cx="776568" cy="295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GitHub - tensorflow/tensorflow: An Open Source Machine Learning Framework  for Everyone">
            <a:extLst>
              <a:ext uri="{FF2B5EF4-FFF2-40B4-BE49-F238E27FC236}">
                <a16:creationId xmlns:a16="http://schemas.microsoft.com/office/drawing/2014/main" id="{B553C368-57C2-4333-B6C6-E1052DFA4E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077" y="4731987"/>
            <a:ext cx="1057895" cy="295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4" descr="Difference between AlexNet, VGGNet, ResNet, and Inception | by Aqeel Anwar  | Towards Data Science">
            <a:extLst>
              <a:ext uri="{FF2B5EF4-FFF2-40B4-BE49-F238E27FC236}">
                <a16:creationId xmlns:a16="http://schemas.microsoft.com/office/drawing/2014/main" id="{7AA9C114-5B49-4C1C-9A4F-5D7CF2B20D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509" y="1400891"/>
            <a:ext cx="4009192" cy="1535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6" descr="Image Segmentation | Types Of Image Segmentation">
            <a:extLst>
              <a:ext uri="{FF2B5EF4-FFF2-40B4-BE49-F238E27FC236}">
                <a16:creationId xmlns:a16="http://schemas.microsoft.com/office/drawing/2014/main" id="{A9312C0C-E11B-469B-905F-EB5B4FCAA3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43" y="3429000"/>
            <a:ext cx="2604317" cy="1327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8" descr="TensorFlow 2 meets the Object Detection API — The TensorFlow Blog">
            <a:extLst>
              <a:ext uri="{FF2B5EF4-FFF2-40B4-BE49-F238E27FC236}">
                <a16:creationId xmlns:a16="http://schemas.microsoft.com/office/drawing/2014/main" id="{05F0F996-5486-4A3E-9D56-CD062F5AD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472" y="4959602"/>
            <a:ext cx="2252046" cy="1133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9637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ED86D0-2A0D-46B8-9E47-5671F1519B69}"/>
              </a:ext>
            </a:extLst>
          </p:cNvPr>
          <p:cNvSpPr txBox="1">
            <a:spLocks/>
          </p:cNvSpPr>
          <p:nvPr/>
        </p:nvSpPr>
        <p:spPr>
          <a:xfrm>
            <a:off x="381783" y="305271"/>
            <a:ext cx="10515600" cy="8476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dirty="0"/>
              <a:t>Model Validation and Performance Monitoring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2E64F4-9025-45B4-8CBC-7671B3EF83B7}"/>
              </a:ext>
            </a:extLst>
          </p:cNvPr>
          <p:cNvSpPr txBox="1"/>
          <p:nvPr/>
        </p:nvSpPr>
        <p:spPr>
          <a:xfrm>
            <a:off x="689431" y="1455298"/>
            <a:ext cx="67272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Define metrics (accuracy, recall)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Test on unseen </a:t>
            </a:r>
            <a:r>
              <a:rPr lang="en-GB" b="1" dirty="0">
                <a:solidFill>
                  <a:schemeClr val="accent2"/>
                </a:solidFill>
              </a:rPr>
              <a:t>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Insight from the results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75FF5B-9432-4DDB-BF73-75546DA82AAD}"/>
              </a:ext>
            </a:extLst>
          </p:cNvPr>
          <p:cNvSpPr txBox="1"/>
          <p:nvPr/>
        </p:nvSpPr>
        <p:spPr>
          <a:xfrm>
            <a:off x="683491" y="1439262"/>
            <a:ext cx="3338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2"/>
                </a:solidFill>
              </a:rPr>
              <a:t>Model Validation</a:t>
            </a:r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C6D773-2258-46CF-B64B-2DDC0691CADF}"/>
              </a:ext>
            </a:extLst>
          </p:cNvPr>
          <p:cNvSpPr txBox="1"/>
          <p:nvPr/>
        </p:nvSpPr>
        <p:spPr>
          <a:xfrm>
            <a:off x="683491" y="3237593"/>
            <a:ext cx="66652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accent2"/>
                </a:solidFill>
              </a:rPr>
              <a:t>Model Monitoring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Model aging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Data drift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2F1BCA-6136-4F7B-9EFC-A2B82D7FD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9507" y="1388558"/>
            <a:ext cx="4873507" cy="47501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62950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0FA9C-6549-4819-A463-8727D3DA0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Useful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A8BE88-5089-4954-898E-E71BF17893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3826300" cy="3880773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chemeClr val="accent1"/>
                </a:solidFill>
              </a:rPr>
              <a:t>Training:</a:t>
            </a:r>
          </a:p>
          <a:p>
            <a:r>
              <a:rPr lang="en-GB" u="sng" dirty="0" err="1"/>
              <a:t>Pytorch</a:t>
            </a:r>
            <a:r>
              <a:rPr lang="en-GB" u="sng" dirty="0"/>
              <a:t>/</a:t>
            </a:r>
            <a:r>
              <a:rPr lang="en-GB" u="sng" dirty="0" err="1"/>
              <a:t>Tensorflow</a:t>
            </a:r>
            <a:endParaRPr lang="en-GB" u="sng" dirty="0"/>
          </a:p>
          <a:p>
            <a:r>
              <a:rPr lang="en-GB" b="0" i="0" u="sng" dirty="0" err="1"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Albumentations</a:t>
            </a:r>
            <a:endParaRPr lang="en-GB" b="0" i="0" u="sng" dirty="0">
              <a:solidFill>
                <a:schemeClr val="tx1"/>
              </a:solidFill>
              <a:effectLst/>
              <a:latin typeface="arial" panose="020B0604020202020204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GB" u="sng" dirty="0" err="1"/>
              <a:t>AutoAugment</a:t>
            </a:r>
            <a:endParaRPr lang="en-GB" u="sng" dirty="0"/>
          </a:p>
          <a:p>
            <a:r>
              <a:rPr lang="en-GB" u="sng" dirty="0" err="1"/>
              <a:t>Tensorboard</a:t>
            </a:r>
            <a:endParaRPr lang="en-GB" u="sng" dirty="0"/>
          </a:p>
          <a:p>
            <a:r>
              <a:rPr lang="en-GB" u="sng" dirty="0"/>
              <a:t>OpenCV/Pillow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3112508-C317-48E1-924E-274AB3B4E010}"/>
              </a:ext>
            </a:extLst>
          </p:cNvPr>
          <p:cNvSpPr txBox="1">
            <a:spLocks/>
          </p:cNvSpPr>
          <p:nvPr/>
        </p:nvSpPr>
        <p:spPr>
          <a:xfrm>
            <a:off x="3581480" y="2160588"/>
            <a:ext cx="3826300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GB" dirty="0">
                <a:solidFill>
                  <a:schemeClr val="accent1"/>
                </a:solidFill>
              </a:rPr>
              <a:t>Inference:</a:t>
            </a:r>
          </a:p>
          <a:p>
            <a:r>
              <a:rPr lang="en-GB" u="sng" dirty="0" err="1"/>
              <a:t>TensorRT</a:t>
            </a:r>
            <a:r>
              <a:rPr lang="en-GB" u="sng" dirty="0"/>
              <a:t>/Torch</a:t>
            </a:r>
          </a:p>
          <a:p>
            <a:r>
              <a:rPr lang="en-GB" u="sng" dirty="0">
                <a:solidFill>
                  <a:schemeClr val="tx1"/>
                </a:solidFill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 Pruning</a:t>
            </a:r>
          </a:p>
          <a:p>
            <a:r>
              <a:rPr lang="en-GB" u="sng" dirty="0"/>
              <a:t>Model Quantisation</a:t>
            </a:r>
          </a:p>
          <a:p>
            <a:r>
              <a:rPr lang="en-GB" u="sng" dirty="0"/>
              <a:t>Mainly C++/Java </a:t>
            </a:r>
          </a:p>
          <a:p>
            <a:r>
              <a:rPr lang="en-GB" u="sng" dirty="0" err="1"/>
              <a:t>TinyML</a:t>
            </a:r>
            <a:r>
              <a:rPr lang="en-GB" u="sng" dirty="0"/>
              <a:t>/Vitis/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buFont typeface="Wingdings 3" charset="2"/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6FB0BD5-69FF-472B-ACB7-7304FCC3BB8D}"/>
              </a:ext>
            </a:extLst>
          </p:cNvPr>
          <p:cNvSpPr txBox="1">
            <a:spLocks/>
          </p:cNvSpPr>
          <p:nvPr/>
        </p:nvSpPr>
        <p:spPr>
          <a:xfrm>
            <a:off x="6408713" y="2160587"/>
            <a:ext cx="3826300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GB" dirty="0">
                <a:solidFill>
                  <a:schemeClr val="accent1"/>
                </a:solidFill>
              </a:rPr>
              <a:t>Useful Repos:</a:t>
            </a:r>
          </a:p>
          <a:p>
            <a:r>
              <a:rPr lang="en-GB" u="sng" dirty="0"/>
              <a:t>Detectron2</a:t>
            </a:r>
          </a:p>
          <a:p>
            <a:r>
              <a:rPr lang="en-GB" u="sng" dirty="0" err="1">
                <a:solidFill>
                  <a:schemeClr val="tx1"/>
                </a:solidFill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TorchRec</a:t>
            </a:r>
            <a:endParaRPr lang="en-GB" u="sng" dirty="0">
              <a:solidFill>
                <a:schemeClr val="tx1"/>
              </a:solidFill>
              <a:latin typeface="arial" panose="020B0604020202020204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GB" u="sng" dirty="0"/>
              <a:t>Segmentation Model</a:t>
            </a:r>
          </a:p>
          <a:p>
            <a:r>
              <a:rPr lang="en-GB" u="sng" dirty="0" err="1"/>
              <a:t>Pytorch</a:t>
            </a:r>
            <a:r>
              <a:rPr lang="en-GB" u="sng" dirty="0"/>
              <a:t>-GAN</a:t>
            </a:r>
          </a:p>
          <a:p>
            <a:r>
              <a:rPr lang="en-GB" u="sng" dirty="0"/>
              <a:t>Acme (RL)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buFont typeface="Wingdings 3" charset="2"/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1146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4FA8D-892D-43E0-A073-9051F006A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 aware of AI failures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D344C-560D-49D9-94CE-77D1041B5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0" dirty="0">
                <a:solidFill>
                  <a:schemeClr val="tx1"/>
                </a:solidFill>
                <a:effectLst/>
                <a:latin typeface="-apple-system"/>
              </a:rPr>
              <a:t> Tay Chatbot</a:t>
            </a:r>
            <a:r>
              <a:rPr lang="en-US" b="0" i="0" dirty="0">
                <a:solidFill>
                  <a:schemeClr val="tx1"/>
                </a:solidFill>
                <a:effectLst/>
                <a:latin typeface="-apple-system"/>
              </a:rPr>
              <a:t>: Microsoft Corporation via Twitter on March 23, 2016 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-apple-system"/>
              </a:rPr>
              <a:t>feeding it racist, homophobic, and sexist content that millions (attacked by fake comments)</a:t>
            </a:r>
          </a:p>
          <a:p>
            <a:pPr algn="l"/>
            <a:r>
              <a:rPr lang="en-GB" sz="2000" b="1" i="0" dirty="0">
                <a:solidFill>
                  <a:schemeClr val="tx1"/>
                </a:solidFill>
                <a:effectLst/>
                <a:latin typeface="Jost"/>
              </a:rPr>
              <a:t> Flickr: </a:t>
            </a:r>
            <a:r>
              <a:rPr lang="en-GB" sz="2000" b="0" i="0" dirty="0">
                <a:solidFill>
                  <a:schemeClr val="tx1"/>
                </a:solidFill>
                <a:effectLst/>
                <a:latin typeface="Jost"/>
              </a:rPr>
              <a:t>auto-recognition tool that identify some people as monkeys</a:t>
            </a:r>
            <a:endParaRPr lang="en-GB" sz="2000" b="1" i="0" dirty="0">
              <a:solidFill>
                <a:schemeClr val="tx1"/>
              </a:solidFill>
              <a:effectLst/>
              <a:latin typeface="Jost"/>
            </a:endParaRPr>
          </a:p>
          <a:p>
            <a:r>
              <a:rPr lang="en-GB" b="1" dirty="0"/>
              <a:t>Apple Face ID: </a:t>
            </a:r>
            <a:r>
              <a:rPr lang="en-GB" dirty="0"/>
              <a:t>First version of iPhone-X, a lot of reports of the recognition</a:t>
            </a:r>
          </a:p>
          <a:p>
            <a:r>
              <a:rPr lang="en-GB" b="1" dirty="0" err="1"/>
              <a:t>Rekognition</a:t>
            </a:r>
            <a:r>
              <a:rPr lang="en-GB" b="1" dirty="0"/>
              <a:t>: </a:t>
            </a:r>
            <a:r>
              <a:rPr lang="en-GB" dirty="0"/>
              <a:t>Early tests on congress members and matched with criminals</a:t>
            </a:r>
          </a:p>
          <a:p>
            <a:r>
              <a:rPr lang="en-GB" b="1" dirty="0"/>
              <a:t>Facebook: </a:t>
            </a:r>
            <a:r>
              <a:rPr lang="en-GB" dirty="0"/>
              <a:t>Identify a person as primate (2021)</a:t>
            </a:r>
          </a:p>
          <a:p>
            <a:r>
              <a:rPr lang="en-GB" b="1" dirty="0"/>
              <a:t>Recruitment</a:t>
            </a:r>
            <a:r>
              <a:rPr lang="en-GB" dirty="0"/>
              <a:t>: Amazon 2015 AI was not gender neutral</a:t>
            </a:r>
          </a:p>
          <a:p>
            <a:r>
              <a:rPr lang="en-GB" b="1" dirty="0"/>
              <a:t>Ball tracking system</a:t>
            </a:r>
            <a:r>
              <a:rPr lang="en-GB" dirty="0"/>
              <a:t>: detect referee head as ball</a:t>
            </a:r>
          </a:p>
          <a:p>
            <a:pPr marL="0" indent="0">
              <a:buNone/>
            </a:pPr>
            <a:br>
              <a:rPr lang="en-GB" b="1" dirty="0"/>
            </a:br>
            <a:endParaRPr lang="en-US" b="1" i="0" dirty="0">
              <a:solidFill>
                <a:schemeClr val="tx1"/>
              </a:solidFill>
              <a:effectLst/>
              <a:latin typeface="-apple-system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754ACE-6F71-4709-9544-CEC9712BBA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748" r="10105"/>
          <a:stretch/>
        </p:blipFill>
        <p:spPr>
          <a:xfrm>
            <a:off x="7167419" y="4037395"/>
            <a:ext cx="4575111" cy="27420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DB9575-8899-4B3C-AF35-9FC06471F7E6}"/>
              </a:ext>
            </a:extLst>
          </p:cNvPr>
          <p:cNvSpPr txBox="1"/>
          <p:nvPr/>
        </p:nvSpPr>
        <p:spPr>
          <a:xfrm>
            <a:off x="1096049" y="6564046"/>
            <a:ext cx="56526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err="1"/>
              <a:t>Source:https</a:t>
            </a:r>
            <a:r>
              <a:rPr lang="en-GB" sz="800" dirty="0"/>
              <a:t>://towardsdatascience.com/5-ai-failures-you-probably-should-know-about-417ddebbc323</a:t>
            </a:r>
          </a:p>
        </p:txBody>
      </p:sp>
    </p:spTree>
    <p:extLst>
      <p:ext uri="{BB962C8B-B14F-4D97-AF65-F5344CB8AC3E}">
        <p14:creationId xmlns:p14="http://schemas.microsoft.com/office/powerpoint/2010/main" val="1267187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A2CE7-CEA7-4785-A8E5-DF63EC77A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Adversarial Attacks: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0F9A70-E1DC-401F-A939-A6B1EFEC07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397" y="4991532"/>
            <a:ext cx="4214467" cy="14173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AD40A2-71F9-46EE-934A-E4B103E1B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" y="1458288"/>
            <a:ext cx="2883132" cy="15034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A20C16-0B6E-48B7-A710-E8DA25FDD2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2740" y="470541"/>
            <a:ext cx="2791685" cy="14776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6AC058C-4913-4888-B78A-3628DAC9BC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911" y="3110057"/>
            <a:ext cx="5099233" cy="17102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0897E6D-1908-4E78-A464-A2EED3884A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7819" y="2676132"/>
            <a:ext cx="4581525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166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FE542-F48F-4046-96E5-2F3EEE37B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Main factors for project failures in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61D82E-18E4-468D-B7FD-6FA11DF94A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i="0" dirty="0">
                <a:solidFill>
                  <a:schemeClr val="tx1"/>
                </a:solidFill>
                <a:effectLst/>
                <a:latin typeface="Red Hat Text"/>
              </a:rPr>
              <a:t>Insufficient training data</a:t>
            </a:r>
          </a:p>
          <a:p>
            <a:r>
              <a:rPr lang="en-GB" b="1" i="0" dirty="0">
                <a:solidFill>
                  <a:schemeClr val="tx1"/>
                </a:solidFill>
                <a:effectLst/>
                <a:latin typeface="Red Hat Text"/>
              </a:rPr>
              <a:t>Over</a:t>
            </a:r>
            <a:r>
              <a:rPr lang="en-GB" b="1" dirty="0">
                <a:solidFill>
                  <a:schemeClr val="tx1"/>
                </a:solidFill>
                <a:latin typeface="Red Hat Text"/>
              </a:rPr>
              <a:t>-promising in project scoping</a:t>
            </a:r>
            <a:endParaRPr lang="en-GB" b="1" i="0" dirty="0">
              <a:solidFill>
                <a:schemeClr val="tx1"/>
              </a:solidFill>
              <a:effectLst/>
              <a:latin typeface="Red Hat Text"/>
            </a:endParaRPr>
          </a:p>
          <a:p>
            <a:r>
              <a:rPr lang="en-GB" b="1" i="0" dirty="0">
                <a:solidFill>
                  <a:schemeClr val="tx1"/>
                </a:solidFill>
                <a:effectLst/>
                <a:latin typeface="Red Hat Text"/>
              </a:rPr>
              <a:t>Poor data governance</a:t>
            </a:r>
          </a:p>
          <a:p>
            <a:r>
              <a:rPr lang="en-GB" b="1" dirty="0">
                <a:solidFill>
                  <a:schemeClr val="tx1"/>
                </a:solidFill>
              </a:rPr>
              <a:t>Lack of explanation (black box)</a:t>
            </a:r>
          </a:p>
          <a:p>
            <a:r>
              <a:rPr lang="en-GB" b="1" i="0" dirty="0">
                <a:solidFill>
                  <a:schemeClr val="tx1"/>
                </a:solidFill>
                <a:effectLst/>
                <a:latin typeface="Red Hat Text"/>
              </a:rPr>
              <a:t>Misalignment with business priorities</a:t>
            </a:r>
          </a:p>
          <a:p>
            <a:r>
              <a:rPr lang="en-GB" b="1" i="0" dirty="0">
                <a:solidFill>
                  <a:schemeClr val="tx1"/>
                </a:solidFill>
                <a:effectLst/>
                <a:latin typeface="Red Hat Text"/>
              </a:rPr>
              <a:t>Architectural complexity (multiple models)</a:t>
            </a:r>
          </a:p>
          <a:p>
            <a:r>
              <a:rPr lang="en-GB" b="1" dirty="0">
                <a:solidFill>
                  <a:schemeClr val="tx1"/>
                </a:solidFill>
                <a:latin typeface="Red Hat Text"/>
              </a:rPr>
              <a:t>Talent: 74% increase in AI/ML jobs in last 4 years</a:t>
            </a:r>
          </a:p>
          <a:p>
            <a:r>
              <a:rPr lang="en-GB" b="1" dirty="0">
                <a:solidFill>
                  <a:schemeClr val="tx1"/>
                </a:solidFill>
                <a:latin typeface="Red Hat Text"/>
              </a:rPr>
              <a:t>Many models are not efficient yet to be deployed everywhere</a:t>
            </a:r>
          </a:p>
          <a:p>
            <a:pPr marL="0" indent="0">
              <a:buNone/>
            </a:pPr>
            <a:endParaRPr lang="en-GB" b="1" dirty="0">
              <a:solidFill>
                <a:schemeClr val="tx1"/>
              </a:solidFill>
              <a:latin typeface="Red Hat Text"/>
            </a:endParaRP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33256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EBEE2-799B-4FC3-A2F7-895F173A6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Main Research and Applications Trends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054B7-F020-417F-99C2-6FAAA273D3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Transformers and CNN + Transformers Architecture</a:t>
            </a:r>
          </a:p>
          <a:p>
            <a:r>
              <a:rPr lang="en-GB" dirty="0"/>
              <a:t>Knowledge Distillation</a:t>
            </a:r>
          </a:p>
          <a:p>
            <a:r>
              <a:rPr lang="en-GB" dirty="0"/>
              <a:t>Domain Adaptation</a:t>
            </a:r>
          </a:p>
          <a:p>
            <a:r>
              <a:rPr lang="en-GB" dirty="0"/>
              <a:t>Multi-task Learning</a:t>
            </a:r>
          </a:p>
          <a:p>
            <a:r>
              <a:rPr lang="en-GB" dirty="0"/>
              <a:t>Generative Adversarial Networks</a:t>
            </a:r>
          </a:p>
          <a:p>
            <a:r>
              <a:rPr lang="en-GB" dirty="0"/>
              <a:t>Explainable AI</a:t>
            </a:r>
          </a:p>
          <a:p>
            <a:r>
              <a:rPr lang="en-GB" dirty="0"/>
              <a:t>Transfer Learning</a:t>
            </a:r>
          </a:p>
          <a:p>
            <a:r>
              <a:rPr lang="en-GB" dirty="0"/>
              <a:t>Federated Learning</a:t>
            </a:r>
          </a:p>
          <a:p>
            <a:r>
              <a:rPr lang="en-GB" dirty="0"/>
              <a:t>Fully Homomorphic encryption for training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88169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8B881-1881-40EC-8EE2-F2DB0B6C1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Some advises to prepare yourself for industry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0F5B6-E396-474A-883E-76A60AD9C4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Contribute to Open Source projects in GitHub</a:t>
            </a:r>
          </a:p>
          <a:p>
            <a:r>
              <a:rPr lang="en-GB" dirty="0"/>
              <a:t>Learn coding standards and libraries</a:t>
            </a:r>
          </a:p>
          <a:p>
            <a:r>
              <a:rPr lang="en-GB" dirty="0"/>
              <a:t>Code Versioning and software build workflow</a:t>
            </a:r>
          </a:p>
          <a:p>
            <a:r>
              <a:rPr lang="en-GB" dirty="0"/>
              <a:t>Attend in hackathons and competitions (Kaggle)</a:t>
            </a:r>
          </a:p>
          <a:p>
            <a:r>
              <a:rPr lang="en-GB" dirty="0"/>
              <a:t>Track requirements of jobs in different industries</a:t>
            </a:r>
          </a:p>
          <a:p>
            <a:r>
              <a:rPr lang="en-GB" dirty="0"/>
              <a:t>Try to invest on building a complete application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10431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B9B588E-8654-4C13-B624-DE63F82F4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4319" y="631911"/>
            <a:ext cx="3367359" cy="354292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Thank You!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DA0AAA-757B-4DEB-B085-A5EE7E251085}"/>
              </a:ext>
            </a:extLst>
          </p:cNvPr>
          <p:cNvSpPr txBox="1"/>
          <p:nvPr/>
        </p:nvSpPr>
        <p:spPr>
          <a:xfrm>
            <a:off x="4654295" y="1801091"/>
            <a:ext cx="4619706" cy="9790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F.BaghaeiNaeini@Kingston.ac.uk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6727FE-8602-46F9-8460-BE6B480363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0729" y="2863447"/>
            <a:ext cx="1298561" cy="1688738"/>
          </a:xfrm>
          <a:prstGeom prst="rect">
            <a:avLst/>
          </a:prstGeom>
        </p:spPr>
      </p:pic>
      <p:pic>
        <p:nvPicPr>
          <p:cNvPr id="7170" name="Picture 2" descr="profile image">
            <a:extLst>
              <a:ext uri="{FF2B5EF4-FFF2-40B4-BE49-F238E27FC236}">
                <a16:creationId xmlns:a16="http://schemas.microsoft.com/office/drawing/2014/main" id="{EB84A558-B506-4979-A969-BDF907392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818" y="2985078"/>
            <a:ext cx="1200727" cy="120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3971E16-973C-452A-AE0B-EA308AD06B2B}"/>
              </a:ext>
            </a:extLst>
          </p:cNvPr>
          <p:cNvSpPr txBox="1"/>
          <p:nvPr/>
        </p:nvSpPr>
        <p:spPr>
          <a:xfrm>
            <a:off x="5643822" y="4594914"/>
            <a:ext cx="2640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5"/>
              </a:rPr>
              <a:t>www.fariborz.io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81311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1114</TotalTime>
  <Words>681</Words>
  <Application>Microsoft Office PowerPoint</Application>
  <PresentationFormat>Widescreen</PresentationFormat>
  <Paragraphs>145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-apple-system</vt:lpstr>
      <vt:lpstr>Arial</vt:lpstr>
      <vt:lpstr>Arial</vt:lpstr>
      <vt:lpstr>Calibri</vt:lpstr>
      <vt:lpstr>Jost</vt:lpstr>
      <vt:lpstr>Red Hat Text</vt:lpstr>
      <vt:lpstr>Trebuchet MS</vt:lpstr>
      <vt:lpstr>Wingdings 3</vt:lpstr>
      <vt:lpstr>Facet</vt:lpstr>
      <vt:lpstr>Machine Learning in the Real World - Life Cycle and Engineering Practice</vt:lpstr>
      <vt:lpstr>My Journey</vt:lpstr>
      <vt:lpstr>ML can do everything but</vt:lpstr>
      <vt:lpstr>Machine Learning is Data Driven!</vt:lpstr>
      <vt:lpstr>Machine Learning Life Cycle</vt:lpstr>
      <vt:lpstr>PowerPoint Presentation</vt:lpstr>
      <vt:lpstr>Project scoping and Business understanding</vt:lpstr>
      <vt:lpstr>Data strategy , Data collection, Pre-processing and Labelling </vt:lpstr>
      <vt:lpstr>PowerPoint Presentation</vt:lpstr>
      <vt:lpstr>PowerPoint Presentation</vt:lpstr>
      <vt:lpstr>Useful tools</vt:lpstr>
      <vt:lpstr>Be aware of AI failures</vt:lpstr>
      <vt:lpstr>Adversarial Attacks:</vt:lpstr>
      <vt:lpstr>Main factors for project failures in AI</vt:lpstr>
      <vt:lpstr>Main Research and Applications Trends</vt:lpstr>
      <vt:lpstr>Some advises to prepare yourself for industry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Machine Learning in the Real World - Life Cycle and Engineering Practice</dc:title>
  <dc:creator>Fariborz</dc:creator>
  <cp:lastModifiedBy>Fariborz</cp:lastModifiedBy>
  <cp:revision>3</cp:revision>
  <dcterms:created xsi:type="dcterms:W3CDTF">2022-02-23T20:04:13Z</dcterms:created>
  <dcterms:modified xsi:type="dcterms:W3CDTF">2022-02-24T14:38:14Z</dcterms:modified>
</cp:coreProperties>
</file>